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5" r:id="rId6"/>
    <p:sldId id="281" r:id="rId7"/>
    <p:sldId id="302" r:id="rId8"/>
    <p:sldId id="303" r:id="rId9"/>
    <p:sldId id="300" r:id="rId10"/>
    <p:sldId id="284" r:id="rId11"/>
    <p:sldId id="298" r:id="rId12"/>
    <p:sldId id="299" r:id="rId13"/>
    <p:sldId id="285" r:id="rId14"/>
    <p:sldId id="289" r:id="rId1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B"/>
    <a:srgbClr val="4B484A"/>
    <a:srgbClr val="446992"/>
    <a:srgbClr val="AEC2D8"/>
    <a:srgbClr val="98432A"/>
    <a:srgbClr val="D84400"/>
    <a:srgbClr val="44678D"/>
    <a:srgbClr val="263E5A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8DCB1CA5-0A52-47A3-AB93-9F9885839E32}" type="datetime1">
              <a:rPr lang="de-DE" smtClean="0"/>
              <a:t>26.03.2025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BB8DC1D1-B6C2-C644-8BF1-C34DBFFE1C7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opfzeilenplatzhalt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9" name="Folienbildplatzhalt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E76C2C7-55D9-4678-B125-BF4CC3D6AC44}" type="datetime1">
              <a:rPr lang="de-DE" smtClean="0"/>
              <a:pPr/>
              <a:t>26.03.2025</a:t>
            </a:fld>
            <a:endParaRPr lang="de-DE" dirty="0"/>
          </a:p>
        </p:txBody>
      </p:sp>
      <p:sp>
        <p:nvSpPr>
          <p:cNvPr id="12" name="Notizenplatzhalt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DBF3159-94EB-4F6B-8273-09F1A6B019E6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2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3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3BB-D1D7-A8E9-78DC-4A0A1EDF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33C611-0789-6D00-343C-FE00AB406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79D8F3-8156-14E7-DB3E-ABEC0E679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930848-D6DF-0559-2D12-D6D1F8C9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6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588402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7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FD5E-0195-98ED-1DFB-ED0C84EE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F128362-389E-443F-D396-A7E9EF5B9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A3EFE2-2254-0532-1C24-0524D2FB3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845FA8-2309-E57F-A554-499F41153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1167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FB610-C472-5E69-E438-85235FE43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907D52-1E12-13C7-7765-C8791B258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44FB31-0F7F-EACD-8995-77CD4E0A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51CB6-9C5D-DF6C-A11D-3500E98D2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9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103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10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4578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11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Mastertitelformat bearbeiten</a:t>
            </a:r>
          </a:p>
        </p:txBody>
      </p:sp>
      <p:cxnSp>
        <p:nvCxnSpPr>
          <p:cNvPr id="24" name="Gerader Verbinde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Inhaltsplatzhalter 47" descr="Klicken Sie, um ein Bild hinzuzufügen.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 noProof="0"/>
              <a:t>Titelmasterformat durch Klicken bearbeiten </a:t>
            </a:r>
          </a:p>
        </p:txBody>
      </p:sp>
      <p:sp>
        <p:nvSpPr>
          <p:cNvPr id="47" name="Inhaltsplatzhalt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noProof="0"/>
              <a:t>Klicken Sie auf das Symbol, um ein Bild hinzuzufügen≈≈</a:t>
            </a:r>
          </a:p>
        </p:txBody>
      </p:sp>
      <p:sp>
        <p:nvSpPr>
          <p:cNvPr id="9" name="Freihandform: Form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 mit Symbo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: Form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5" name="Freihandform: Form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Freihandform: Form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7" name="Freihandform: Form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31" name="Inhaltsplatzhalter 47" descr="Klicken Sie, um ein Bild hinzuzufügen.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6" name="Inhaltsplatzhalt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 descr="Klicken Sie, um ein Bild hinzuzufügen.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1" name="Inhaltsplatzhalt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5" name="Inhaltsplatzhalt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25" name="Titelplatzhalt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Inhaltsplatzhalt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4" name="Titelplatzhalt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5" name="Inhaltsplatzhalt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ihandform: Form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ihandform: Form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ihandform: Form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ihandform: Form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ihandform: Form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ihandform: Form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ihandform: Form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ihandform: Form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ihandform: Form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ihandform: Form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ihandform: Form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ihandform: Form 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ihandform: Form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ihandform: Form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ihandform: Form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ihandform: Form 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ihandform: Form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ihandform: Form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ihandform: Form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Inhaltsplatzhalter 47" descr="Klicken Sie, um ein Bild hinzuzufügen.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6" name="Inhaltsplatzhalt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7" name="Inhaltsplatzhalter 47" descr="Klicken Sie, um ein Bild hinzuzufügen.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8" name="Inhaltsplatzhalt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9" name="Inhaltsplatzhalter 47" descr="Klicken Sie, um ein Bild hinzuzufügen.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0" name="Inhaltsplatzhalt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1" name="Inhaltsplatzhalter 47" descr="Klicken Sie, um ein Bild hinzuzufügen.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2" name="Inhaltsplatzhalt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3" name="Inhaltsplatzhalter 47" descr="Klicken Sie, um ein Bild hinzuzufügen.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4" name="Inhaltsplatzhalt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8" name="Freihandform: Form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1" name="Untertitel 47" descr="Klicken Sie, um ein Bild hinzuzufügen.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Bildplatzhalt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Untertitel 47" descr="Klicken Sie, um ein Bild hinzuzufügen.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2" name="Inhaltsplatzhalter 47" descr="Klicken Sie, um ein Bild hinzuzufügen.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Freihandform: Form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8" name="Inhaltsplatzhalt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19" name="Freihandform: Form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0" name="Freihandform: Form 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ihand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9" name="Sechseck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0" name="Sechseck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Sechseck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Sechseck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4" name="Freihand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4" name="Sechseck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Sechseck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3" name="Freihand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8" name="Sechseck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6" name="Freihand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0" name="Freihand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Hier klicken, um den Master-Titelstil zu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 descr="Klicken Sie, um ein Bild hinzuzufügen.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" name="Freihandform: Form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9" name="Freihand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8" name="Freihand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0" name="Freihand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Inhaltsplatzhalt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Sechseck 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Text 47" descr="Klicken Sie, um ein Bild hinzuzufügen.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1" cap="all" baseline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Hier klicken, um den Master-Textstil zu bearbeiten</a:t>
            </a:r>
            <a:endParaRPr lang="de-DE" alt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abellenplatzhalt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Hier klicken, um den Master-Textstil zu bearbeiten</a:t>
            </a:r>
            <a:endParaRPr lang="de-DE" altLang="en-US"/>
          </a:p>
        </p:txBody>
      </p:sp>
      <p:sp>
        <p:nvSpPr>
          <p:cNvPr id="9" name="Freihandform: Form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3" name="Freihandform: Form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ier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de-DE" sz="2700">
                <a:latin typeface="+mn-lt"/>
              </a:defRPr>
            </a:lvl1pPr>
          </a:lstStyle>
          <a:p>
            <a:pPr rtl="0"/>
            <a:r>
              <a:rPr lang="de-DE"/>
              <a:t>Hier klicken, um den Textstil zu bearbeiten</a:t>
            </a:r>
          </a:p>
        </p:txBody>
      </p:sp>
      <p:sp>
        <p:nvSpPr>
          <p:cNvPr id="11" name="Untertitel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4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4" name="Freihandform: Form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5" name="Freihandform: Form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6" name="Freihandform: Form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Freihandform: Form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Präsentationstitel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platzhalt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52" name="Inhaltsplatzhalter 47" descr="Klicken Sie, um ein Bild hinzuzufügen.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3" name="Inhaltsplatzhalt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Inhaltsplatzhalt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19" name="Inhaltsplatzhalter 47" descr="Klicken Sie, um ein Bild hinzuzufügen.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5" name="Inhaltsplatzhalter 47" descr="Klicken Sie, um ein Bild hinzuzufügen.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de-DE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56" name="Inhaltsplatzhalt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1" name="Inhaltsplatzhalter 47" descr="Klicken Sie, um ein Bild hinzuzufügen.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8" name="Inhaltsplatzhalt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 descr="Klicken Sie, um ein Bild hinzuzufügen.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 dirty="0"/>
          </a:p>
        </p:txBody>
      </p:sp>
      <p:sp>
        <p:nvSpPr>
          <p:cNvPr id="45" name="Inhaltsplatzhalter 47" descr="Klicken Sie, um ein Bild hinzuzufügen.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6" name="Inhaltsplatzhalt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9" name="Inhaltsplatzhalt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7" name="Inhaltsplatzhalter 47" descr="Klicken Sie, um ein Bild hinzuzufügen.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0" name="Inhaltsplatzhalt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1" name="Inhaltsplatzhalter 47" descr="Klicken Sie, um ein Bild hinzuzufügen.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2" name="Inhaltsplatzhalt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5" name="Inhaltsplatzhalt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3" name="Inhaltsplatzhalter 47" descr="Klicken Sie, um ein Bild hinzuzufügen.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8" name="Inhaltsplatzhalt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9" name="Inhaltsplatzhalter 47" descr="Klicken Sie, um ein Bild hinzuzufügen.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de-DE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itelplatzhalt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b="1" kern="1200">
          <a:solidFill>
            <a:schemeClr val="accent6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contact@felsengroup.co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48" y="3174521"/>
            <a:ext cx="5262113" cy="1051419"/>
          </a:xfrm>
        </p:spPr>
        <p:txBody>
          <a:bodyPr rtlCol="0"/>
          <a:lstStyle>
            <a:defPPr>
              <a:defRPr lang="de-DE"/>
            </a:defPPr>
          </a:lstStyle>
          <a:p>
            <a:pPr algn="ctr" rtl="0"/>
            <a:r>
              <a:rPr lang="de-DE" sz="4800" dirty="0">
                <a:solidFill>
                  <a:srgbClr val="4B484A"/>
                </a:solidFill>
                <a:latin typeface="Roboto Slab ExtraBold" pitchFamily="2" charset="0"/>
                <a:ea typeface="Roboto Slab ExtraBold" pitchFamily="2" charset="0"/>
              </a:rPr>
              <a:t>FelsenGroup OG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2004" y="4225940"/>
            <a:ext cx="4021974" cy="56172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en-US" sz="2000" b="1" i="1" dirty="0">
                <a:solidFill>
                  <a:srgbClr val="4B484A"/>
                </a:solidFill>
                <a:latin typeface="Roboto Slab ExtraLight" pitchFamily="2" charset="0"/>
                <a:ea typeface="Roboto Slab ExtraLight" pitchFamily="2" charset="0"/>
              </a:rPr>
              <a:t>Agile, Precise, Above All: Stable</a:t>
            </a:r>
            <a:endParaRPr lang="de-DE" sz="2000" b="1" i="1" dirty="0">
              <a:solidFill>
                <a:srgbClr val="4B484A"/>
              </a:solidFill>
              <a:latin typeface="Roboto Slab ExtraLight" pitchFamily="2" charset="0"/>
              <a:ea typeface="Roboto Slab ExtraLight" pitchFamily="2" charset="0"/>
            </a:endParaRPr>
          </a:p>
        </p:txBody>
      </p:sp>
      <p:sp>
        <p:nvSpPr>
          <p:cNvPr id="10" name="Freihandform: Form 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53513" y="182994"/>
            <a:ext cx="1307445" cy="15518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ihandform: Form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4008" y="441898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reihandform: Form 11">
            <a:extLst>
              <a:ext uri="{FF2B5EF4-FFF2-40B4-BE49-F238E27FC236}">
                <a16:creationId xmlns:a16="http://schemas.microsoft.com/office/drawing/2014/main" id="{24F6D62C-7BBA-38D9-928B-78BBFDB45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8257" y="79788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1" name="Grafik 10" descr="Ein Bild, das Text, Poster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23BC958A-F1B2-8285-DD98-9AE71185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22" y="1005098"/>
            <a:ext cx="2924822" cy="46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4229392" cy="6792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Milestones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9516" y="224947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29. März. 2024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69517" y="2875901"/>
            <a:ext cx="1877575" cy="771673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Final design of the UI</a:t>
            </a:r>
          </a:p>
        </p:txBody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451881" y="342900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23. März. 2024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63673" y="4098995"/>
            <a:ext cx="2424594" cy="1163764"/>
          </a:xfrm>
        </p:spPr>
        <p:txBody>
          <a:bodyPr rtlCol="0"/>
          <a:lstStyle>
            <a:defPPr>
              <a:defRPr lang="de-DE"/>
            </a:defPPr>
          </a:lstStyle>
          <a:p>
            <a:pPr lvl="0" rtl="0">
              <a:lnSpc>
                <a:spcPct val="150000"/>
              </a:lnSpc>
            </a:pPr>
            <a:r>
              <a:rPr lang="en-US" dirty="0"/>
              <a:t>Local project created, remote collab is working, task allocation completed</a:t>
            </a:r>
            <a:endParaRPr lang="de-DE" noProof="0" dirty="0"/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11069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14. April. 2025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11069" y="4739508"/>
            <a:ext cx="1877575" cy="97549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Integration of Backend in Frontend</a:t>
            </a:r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17. April. 2025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01941" y="4801780"/>
            <a:ext cx="1969863" cy="110149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AT" dirty="0"/>
              <a:t>All MUST </a:t>
            </a:r>
            <a:r>
              <a:rPr lang="de-AT" dirty="0" err="1"/>
              <a:t>Criteria</a:t>
            </a:r>
            <a:r>
              <a:rPr lang="de-AT" dirty="0"/>
              <a:t> fulfilled</a:t>
            </a:r>
            <a:endParaRPr lang="de-DE" dirty="0"/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39828" y="2198549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20. April. 2025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760598" y="278957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Deployment of the App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10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532" y="1635977"/>
            <a:ext cx="5055698" cy="132556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6600" dirty="0">
                <a:latin typeface="Roboto Slab" pitchFamily="2" charset="0"/>
                <a:ea typeface="Roboto Slab" pitchFamily="2" charset="0"/>
              </a:rPr>
              <a:t>Thank you</a:t>
            </a:r>
          </a:p>
        </p:txBody>
      </p:sp>
      <p:pic>
        <p:nvPicPr>
          <p:cNvPr id="14" name="Bildplatzhalter 13" descr="Leute, die im Büro arbeiten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Bildplatzhalter 15" descr="Menschen in einem Büro diskutieren über die Arbeit über einen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Bildplatzhalter 17" descr="Layout von Website-Designskizzen auf weißem Papi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lvl="0" rtl="0"/>
            <a:endParaRPr lang="de-AT" dirty="0">
              <a:solidFill>
                <a:schemeClr val="accent1">
                  <a:lumMod val="5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b="1" dirty="0">
                <a:latin typeface="Bahnschrift" panose="020B0502040204020203" pitchFamily="34" charset="0"/>
              </a:rPr>
              <a:t>+43 1 234 5678</a:t>
            </a:r>
            <a:r>
              <a:rPr lang="de-AT" dirty="0">
                <a:latin typeface="Bahnschrift" panose="020B0502040204020203" pitchFamily="34" charset="0"/>
              </a:rPr>
              <a:t> 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contact@felsengroup.co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lvl="0" rtl="0"/>
            <a:r>
              <a:rPr lang="de-DE" dirty="0">
                <a:latin typeface="Bahnschrift" panose="020B0502040204020203" pitchFamily="34" charset="0"/>
              </a:rPr>
              <a:t>www.felsengroup.com</a:t>
            </a:r>
          </a:p>
          <a:p>
            <a:pPr rtl="0"/>
            <a:endParaRPr lang="de-DE" dirty="0"/>
          </a:p>
        </p:txBody>
      </p:sp>
      <p:pic>
        <p:nvPicPr>
          <p:cNvPr id="28" name="Bildplatzhalter 27" descr="Geschäftsfrau überprüft Haftnotizen an einer Wand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Agenda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6" y="1076241"/>
            <a:ext cx="1990079" cy="105472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Team Introduction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About The </a:t>
            </a:r>
          </a:p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Project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Project Timeline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Development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Milestones</a:t>
            </a:r>
          </a:p>
        </p:txBody>
      </p:sp>
      <p:sp>
        <p:nvSpPr>
          <p:cNvPr id="21" name="Fußzeilenplatzhalt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lang="de-DE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r>
              <a:rPr lang="de-DE" sz="120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Präsentationstitel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2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847" y="581709"/>
            <a:ext cx="6354306" cy="11864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Meet our Team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4174" y="4463491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Roland Loulengo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05360" y="4969890"/>
            <a:ext cx="2479377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Backend Developer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747425" y="4472633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Mustafa Simsek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556756" y="4974861"/>
            <a:ext cx="2479376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Frontend Developer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600858" y="4420928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Alaa Farghally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915122" y="4934177"/>
            <a:ext cx="3569941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Frontend Developer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3</a:t>
            </a:fld>
            <a:endParaRPr lang="de-DE" altLang="zh-CN" dirty="0"/>
          </a:p>
        </p:txBody>
      </p:sp>
      <p:pic>
        <p:nvPicPr>
          <p:cNvPr id="2" name="Bildplatzhalter 51">
            <a:extLst>
              <a:ext uri="{FF2B5EF4-FFF2-40B4-BE49-F238E27FC236}">
                <a16:creationId xmlns:a16="http://schemas.microsoft.com/office/drawing/2014/main" id="{0A09D72C-F9E5-BA91-BCA5-ECEDA9AC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10" b="16710"/>
          <a:stretch/>
        </p:blipFill>
        <p:spPr>
          <a:xfrm>
            <a:off x="9166320" y="2260791"/>
            <a:ext cx="2304148" cy="204544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1AF54117-6587-1E5B-2BD4-0077545A9E89}"/>
              </a:ext>
            </a:extLst>
          </p:cNvPr>
          <p:cNvSpPr txBox="1">
            <a:spLocks/>
          </p:cNvSpPr>
          <p:nvPr/>
        </p:nvSpPr>
        <p:spPr>
          <a:xfrm>
            <a:off x="9323258" y="4427779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>
                <a:latin typeface="Bahnschrift" panose="020B0502040204020203" pitchFamily="34" charset="0"/>
              </a:rPr>
              <a:t>Muhammed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4F1BDD5A-5D0C-7A65-D18C-8B89C5B92D24}"/>
              </a:ext>
            </a:extLst>
          </p:cNvPr>
          <p:cNvSpPr txBox="1">
            <a:spLocks/>
          </p:cNvSpPr>
          <p:nvPr/>
        </p:nvSpPr>
        <p:spPr>
          <a:xfrm>
            <a:off x="9173384" y="4934178"/>
            <a:ext cx="2479377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>
                <a:latin typeface="Bahnschrift" panose="020B0502040204020203" pitchFamily="34" charset="0"/>
              </a:rPr>
              <a:t>Senior Backend Developer</a:t>
            </a:r>
          </a:p>
        </p:txBody>
      </p:sp>
      <p:pic>
        <p:nvPicPr>
          <p:cNvPr id="10" name="Bildplatzhalter 9" descr="Ein Bild, das Menschliches Gesicht, Person, Kleidung, Porträt enthält.&#10;&#10;KI-generierte Inhalte können fehlerhaft sein.">
            <a:extLst>
              <a:ext uri="{FF2B5EF4-FFF2-40B4-BE49-F238E27FC236}">
                <a16:creationId xmlns:a16="http://schemas.microsoft.com/office/drawing/2014/main" id="{AB6D9CB9-BBF4-F352-0A1E-14A53D6FAFB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 t="18611" b="18611"/>
          <a:stretch>
            <a:fillRect/>
          </a:stretch>
        </p:blipFill>
        <p:spPr>
          <a:xfrm>
            <a:off x="6368359" y="2193925"/>
            <a:ext cx="2401995" cy="2132958"/>
          </a:xfrm>
        </p:spPr>
      </p:pic>
      <p:pic>
        <p:nvPicPr>
          <p:cNvPr id="19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F25933E3-1345-45B9-E69B-E0764AF7B8A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t="14504" b="14504"/>
          <a:stretch>
            <a:fillRect/>
          </a:stretch>
        </p:blipFill>
        <p:spPr>
          <a:xfrm>
            <a:off x="3600450" y="2193925"/>
            <a:ext cx="2368550" cy="2101850"/>
          </a:xfrm>
        </p:spPr>
      </p:pic>
      <p:pic>
        <p:nvPicPr>
          <p:cNvPr id="25" name="Bildplatzhalter 24" descr="Ein Bild, das Menschliches Gesicht, Person, Schutzbrille, Brille enthält.&#10;&#10;KI-generierte Inhalte können fehlerhaft sein.">
            <a:extLst>
              <a:ext uri="{FF2B5EF4-FFF2-40B4-BE49-F238E27FC236}">
                <a16:creationId xmlns:a16="http://schemas.microsoft.com/office/drawing/2014/main" id="{F80E6020-EF1E-4081-A8D1-6F4740A3A2BE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 t="4507" b="4507"/>
          <a:stretch>
            <a:fillRect/>
          </a:stretch>
        </p:blipFill>
        <p:spPr>
          <a:xfrm>
            <a:off x="403044" y="2038170"/>
            <a:ext cx="2733065" cy="2425321"/>
          </a:xfrm>
        </p:spPr>
      </p:pic>
      <p:pic>
        <p:nvPicPr>
          <p:cNvPr id="35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749BC612-16CE-F8A4-7AAB-6240469F3C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504" b="14504"/>
          <a:stretch>
            <a:fillRect/>
          </a:stretch>
        </p:blipFill>
        <p:spPr>
          <a:xfrm>
            <a:off x="3535468" y="2204380"/>
            <a:ext cx="2368550" cy="210185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7">
            <a:extLst>
              <a:ext uri="{FF2B5EF4-FFF2-40B4-BE49-F238E27FC236}">
                <a16:creationId xmlns:a16="http://schemas.microsoft.com/office/drawing/2014/main" id="{CD0CF08F-730F-03C8-0AA2-1BD02CB3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998" y="365124"/>
            <a:ext cx="4058636" cy="1325563"/>
          </a:xfrm>
        </p:spPr>
        <p:txBody>
          <a:bodyPr/>
          <a:lstStyle/>
          <a:p>
            <a:r>
              <a:rPr lang="de-DE" dirty="0">
                <a:latin typeface="Roboto Slab" pitchFamily="2" charset="0"/>
                <a:ea typeface="Roboto Slab" pitchFamily="2" charset="0"/>
              </a:rPr>
              <a:t>Our Project</a:t>
            </a:r>
            <a:endParaRPr lang="en-US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CE1DC0A-A484-92EB-CBDD-AFE6789D169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7FEACEE-25B4-4A2D-B147-27296E36371D}" type="slidenum">
              <a:rPr lang="de-DE" altLang="zh-CN" smtClean="0"/>
              <a:pPr rtl="0">
                <a:spcAft>
                  <a:spcPts val="600"/>
                </a:spcAft>
              </a:pPr>
              <a:t>4</a:t>
            </a:fld>
            <a:endParaRPr lang="de-DE" altLang="zh-CN"/>
          </a:p>
        </p:txBody>
      </p:sp>
      <p:sp>
        <p:nvSpPr>
          <p:cNvPr id="15" name="Sechseck 5">
            <a:extLst>
              <a:ext uri="{FF2B5EF4-FFF2-40B4-BE49-F238E27FC236}">
                <a16:creationId xmlns:a16="http://schemas.microsoft.com/office/drawing/2014/main" id="{F0EA6CA1-393F-9905-562E-4F4FF0386778}"/>
              </a:ext>
            </a:extLst>
          </p:cNvPr>
          <p:cNvSpPr/>
          <p:nvPr/>
        </p:nvSpPr>
        <p:spPr>
          <a:xfrm rot="16200000">
            <a:off x="1700950" y="3178845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4E990E-9D68-F896-C0CF-DBE61FC11B60}"/>
              </a:ext>
            </a:extLst>
          </p:cNvPr>
          <p:cNvSpPr txBox="1">
            <a:spLocks/>
          </p:cNvSpPr>
          <p:nvPr/>
        </p:nvSpPr>
        <p:spPr>
          <a:xfrm>
            <a:off x="1995529" y="2166565"/>
            <a:ext cx="2095500" cy="506399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Roboto Slab Light" pitchFamily="2" charset="0"/>
                <a:ea typeface="Roboto Slab Light" pitchFamily="2" charset="0"/>
              </a:rPr>
              <a:t>Find, Create and Edit Recipes</a:t>
            </a:r>
          </a:p>
        </p:txBody>
      </p:sp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D9A9E7A-314E-6A20-D1E9-F6E0DE0A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06" y="3568384"/>
            <a:ext cx="1316422" cy="1316422"/>
          </a:xfrm>
          <a:prstGeom prst="rect">
            <a:avLst/>
          </a:prstGeom>
        </p:spPr>
      </p:pic>
      <p:sp>
        <p:nvSpPr>
          <p:cNvPr id="18" name="Sechseck 5">
            <a:extLst>
              <a:ext uri="{FF2B5EF4-FFF2-40B4-BE49-F238E27FC236}">
                <a16:creationId xmlns:a16="http://schemas.microsoft.com/office/drawing/2014/main" id="{AAA7958B-640B-6336-B3DB-0023FA3A16EC}"/>
              </a:ext>
            </a:extLst>
          </p:cNvPr>
          <p:cNvSpPr/>
          <p:nvPr/>
        </p:nvSpPr>
        <p:spPr>
          <a:xfrm rot="16200000">
            <a:off x="5042472" y="3178845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36DACA1-A888-53EB-E71D-6E0EA2AB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58" y="3395658"/>
            <a:ext cx="1438916" cy="1438916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FA9BDEA-CD74-D6A2-D71B-C41B0A738E98}"/>
              </a:ext>
            </a:extLst>
          </p:cNvPr>
          <p:cNvSpPr txBox="1">
            <a:spLocks/>
          </p:cNvSpPr>
          <p:nvPr/>
        </p:nvSpPr>
        <p:spPr>
          <a:xfrm>
            <a:off x="4972354" y="2045162"/>
            <a:ext cx="2550121" cy="6220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Create and Edit a Shopinglist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sp>
        <p:nvSpPr>
          <p:cNvPr id="24" name="Sechseck 5">
            <a:extLst>
              <a:ext uri="{FF2B5EF4-FFF2-40B4-BE49-F238E27FC236}">
                <a16:creationId xmlns:a16="http://schemas.microsoft.com/office/drawing/2014/main" id="{372BC8F4-1E56-636D-B40A-F78F83848F8F}"/>
              </a:ext>
            </a:extLst>
          </p:cNvPr>
          <p:cNvSpPr/>
          <p:nvPr/>
        </p:nvSpPr>
        <p:spPr>
          <a:xfrm rot="16200000">
            <a:off x="8503963" y="3163390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0C394CE-C804-4FF1-9973-FCD8B6B62D9C}"/>
              </a:ext>
            </a:extLst>
          </p:cNvPr>
          <p:cNvSpPr txBox="1">
            <a:spLocks/>
          </p:cNvSpPr>
          <p:nvPr/>
        </p:nvSpPr>
        <p:spPr>
          <a:xfrm>
            <a:off x="8512762" y="2045162"/>
            <a:ext cx="2392291" cy="757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Overview of a Shoppinglist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pic>
        <p:nvPicPr>
          <p:cNvPr id="37" name="Grafik 3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455C9FA-30BB-2555-5A7A-24BB8C13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950" y="3584033"/>
            <a:ext cx="1249909" cy="12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EEED0-78CA-7FCC-5146-360C8BA1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823" y="557621"/>
            <a:ext cx="10414789" cy="1115434"/>
          </a:xfrm>
        </p:spPr>
        <p:txBody>
          <a:bodyPr/>
          <a:lstStyle/>
          <a:p>
            <a:r>
              <a:rPr lang="de-AT" sz="4000" dirty="0"/>
              <a:t>Benefits of using Silverback Kitchen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BDAFD4-1F44-8825-23FF-C4C08BC101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de-DE" altLang="zh-CN" smtClean="0"/>
              <a:pPr rtl="0"/>
              <a:t>5</a:t>
            </a:fld>
            <a:endParaRPr lang="de-DE" altLang="zh-CN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9D29D0E-1E34-FEBD-4DE4-49D8B2F8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05" y="2595522"/>
            <a:ext cx="2215017" cy="22150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A41846A-A0FC-11EE-1CC3-6F6C14CD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38" y="2595522"/>
            <a:ext cx="2506530" cy="23044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45C3AC-E72A-E299-4A31-D067A8E8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034" y="2836844"/>
            <a:ext cx="1732372" cy="173237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C9268F-B55F-D973-218C-2C1529E24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272" y="2500511"/>
            <a:ext cx="2494489" cy="24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590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FA6F-EC87-20FD-6372-DCFDC1ED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2CA218CB-EB97-4F4D-4675-6B9FB72C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08" y="314712"/>
            <a:ext cx="9571384" cy="69908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800" dirty="0">
                <a:latin typeface="Roboto Slab" pitchFamily="2" charset="0"/>
                <a:ea typeface="Roboto Slab" pitchFamily="2" charset="0"/>
              </a:rPr>
              <a:t>First Hand Sketch, Functionalities defined in SRS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8CFB91-0A96-1B26-D156-B1BEB01BCDA8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6</a:t>
            </a:fld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198194-0CBB-4A01-EB2F-15921454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9900" y="43129"/>
            <a:ext cx="5064602" cy="738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787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768" y="597147"/>
            <a:ext cx="5518464" cy="85953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Project Timeline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2428" y="2070805"/>
            <a:ext cx="2162106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Planning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2428" y="2930341"/>
            <a:ext cx="2172361" cy="2464293"/>
          </a:xfrm>
        </p:spPr>
        <p:txBody>
          <a:bodyPr rtlCol="0"/>
          <a:lstStyle>
            <a:defPPr>
              <a:defRPr lang="de-DE"/>
            </a:defPPr>
          </a:lstStyle>
          <a:p>
            <a:pPr lvl="0" rtl="0">
              <a:lnSpc>
                <a:spcPct val="150000"/>
              </a:lnSpc>
            </a:pPr>
            <a:r>
              <a:rPr lang="de-DE" sz="1300" dirty="0">
                <a:latin typeface="Roboto Slab" pitchFamily="2" charset="0"/>
                <a:ea typeface="Roboto Slab" pitchFamily="2" charset="0"/>
              </a:rPr>
              <a:t>Team Assignment</a:t>
            </a:r>
          </a:p>
          <a:p>
            <a:pPr lvl="0" rtl="0">
              <a:lnSpc>
                <a:spcPct val="150000"/>
              </a:lnSpc>
            </a:pPr>
            <a:r>
              <a:rPr lang="de-DE" sz="1300" dirty="0">
                <a:latin typeface="Roboto Slab" pitchFamily="2" charset="0"/>
                <a:ea typeface="Roboto Slab" pitchFamily="2" charset="0"/>
              </a:rPr>
              <a:t>Tool/Stack </a:t>
            </a:r>
            <a:r>
              <a:rPr lang="de-AT" sz="1300" dirty="0">
                <a:latin typeface="Roboto Slab" pitchFamily="2" charset="0"/>
                <a:ea typeface="Roboto Slab" pitchFamily="2" charset="0"/>
              </a:rPr>
              <a:t>Selection</a:t>
            </a:r>
            <a:endParaRPr lang="de-DE" sz="1300" dirty="0">
              <a:latin typeface="Roboto Slab" pitchFamily="2" charset="0"/>
              <a:ea typeface="Roboto Slab" pitchFamily="2" charset="0"/>
            </a:endParaRPr>
          </a:p>
          <a:p>
            <a:pPr lvl="0" rtl="0"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Work Packages</a:t>
            </a:r>
          </a:p>
          <a:p>
            <a:pPr lvl="0" rtl="0"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Milestones</a:t>
            </a:r>
            <a:endParaRPr lang="de-DE" sz="1300" dirty="0">
              <a:latin typeface="Roboto Slab" pitchFamily="2" charset="0"/>
              <a:ea typeface="Roboto Slab" pitchFamily="2" charset="0"/>
            </a:endParaRPr>
          </a:p>
          <a:p>
            <a:pPr lvl="0" rtl="0">
              <a:lnSpc>
                <a:spcPct val="150000"/>
              </a:lnSpc>
            </a:pPr>
            <a:r>
              <a:rPr lang="de-DE" sz="1300" dirty="0">
                <a:latin typeface="Roboto Slab" pitchFamily="2" charset="0"/>
                <a:ea typeface="Roboto Slab" pitchFamily="2" charset="0"/>
              </a:rPr>
              <a:t>Deadlines</a:t>
            </a:r>
          </a:p>
          <a:p>
            <a:pPr lvl="0" rtl="0">
              <a:lnSpc>
                <a:spcPct val="150000"/>
              </a:lnSpc>
            </a:pPr>
            <a:r>
              <a:rPr lang="de-DE" sz="1300" dirty="0">
                <a:latin typeface="Roboto Slab" pitchFamily="2" charset="0"/>
                <a:ea typeface="Roboto Slab" pitchFamily="2" charset="0"/>
              </a:rPr>
              <a:t>Available Buffer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727973" y="2070806"/>
            <a:ext cx="2182982" cy="84992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Design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42436" y="2064122"/>
            <a:ext cx="2182982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Development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481449" y="2067143"/>
            <a:ext cx="2169703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Testphase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772795" y="2068120"/>
            <a:ext cx="2072415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Deployment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7</a:t>
            </a:fld>
            <a:endParaRPr lang="de-DE" altLang="zh-CN" noProof="0" dirty="0"/>
          </a:p>
        </p:txBody>
      </p:sp>
      <p:sp>
        <p:nvSpPr>
          <p:cNvPr id="2" name="Textplatzhalter 49">
            <a:extLst>
              <a:ext uri="{FF2B5EF4-FFF2-40B4-BE49-F238E27FC236}">
                <a16:creationId xmlns:a16="http://schemas.microsoft.com/office/drawing/2014/main" id="{0AA0A1B3-2F18-8019-90F4-71A5C698589C}"/>
              </a:ext>
            </a:extLst>
          </p:cNvPr>
          <p:cNvSpPr txBox="1">
            <a:spLocks/>
          </p:cNvSpPr>
          <p:nvPr/>
        </p:nvSpPr>
        <p:spPr>
          <a:xfrm>
            <a:off x="2727973" y="2920730"/>
            <a:ext cx="2182982" cy="2467955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Hand-</a:t>
            </a:r>
            <a:r>
              <a:rPr lang="de-AT" sz="1300" dirty="0" err="1">
                <a:latin typeface="Roboto Slab" pitchFamily="2" charset="0"/>
                <a:ea typeface="Roboto Slab" pitchFamily="2" charset="0"/>
              </a:rPr>
              <a:t>Drawn</a:t>
            </a:r>
            <a:r>
              <a:rPr lang="de-AT" sz="1300" dirty="0">
                <a:latin typeface="Roboto Slab" pitchFamily="2" charset="0"/>
                <a:ea typeface="Roboto Slab" pitchFamily="2" charset="0"/>
              </a:rPr>
              <a:t> Sketches</a:t>
            </a:r>
          </a:p>
          <a:p>
            <a:pPr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Design Mockups and Wireframes</a:t>
            </a:r>
          </a:p>
          <a:p>
            <a:pPr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Database Design and Schema Draft</a:t>
            </a:r>
          </a:p>
        </p:txBody>
      </p:sp>
      <p:sp>
        <p:nvSpPr>
          <p:cNvPr id="9" name="Textplatzhalter 49">
            <a:extLst>
              <a:ext uri="{FF2B5EF4-FFF2-40B4-BE49-F238E27FC236}">
                <a16:creationId xmlns:a16="http://schemas.microsoft.com/office/drawing/2014/main" id="{B088E79A-6517-00A1-4F51-0F1E7BFAE106}"/>
              </a:ext>
            </a:extLst>
          </p:cNvPr>
          <p:cNvSpPr txBox="1">
            <a:spLocks/>
          </p:cNvSpPr>
          <p:nvPr/>
        </p:nvSpPr>
        <p:spPr>
          <a:xfrm>
            <a:off x="5132630" y="2924392"/>
            <a:ext cx="2192788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Database Implementation,</a:t>
            </a:r>
          </a:p>
          <a:p>
            <a:pPr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API Endpoints in Backend, Creating Frontend with React</a:t>
            </a:r>
          </a:p>
        </p:txBody>
      </p:sp>
      <p:sp>
        <p:nvSpPr>
          <p:cNvPr id="12" name="Textplatzhalter 49">
            <a:extLst>
              <a:ext uri="{FF2B5EF4-FFF2-40B4-BE49-F238E27FC236}">
                <a16:creationId xmlns:a16="http://schemas.microsoft.com/office/drawing/2014/main" id="{1CD19BC5-9900-8317-CCBE-189531A0D022}"/>
              </a:ext>
            </a:extLst>
          </p:cNvPr>
          <p:cNvSpPr txBox="1">
            <a:spLocks/>
          </p:cNvSpPr>
          <p:nvPr/>
        </p:nvSpPr>
        <p:spPr>
          <a:xfrm>
            <a:off x="7489050" y="2937024"/>
            <a:ext cx="2162103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dirty="0">
                <a:latin typeface="Roboto Slab" pitchFamily="2" charset="0"/>
                <a:ea typeface="Roboto Slab" pitchFamily="2" charset="0"/>
              </a:rPr>
              <a:t>Testing App locally, on various browsers, security testing, persistence, data integrity</a:t>
            </a:r>
            <a:endParaRPr lang="de-AT" sz="13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5" name="Textplatzhalter 49">
            <a:extLst>
              <a:ext uri="{FF2B5EF4-FFF2-40B4-BE49-F238E27FC236}">
                <a16:creationId xmlns:a16="http://schemas.microsoft.com/office/drawing/2014/main" id="{C22A000B-16B8-702A-813A-2C7D5D5ED7D9}"/>
              </a:ext>
            </a:extLst>
          </p:cNvPr>
          <p:cNvSpPr txBox="1">
            <a:spLocks/>
          </p:cNvSpPr>
          <p:nvPr/>
        </p:nvSpPr>
        <p:spPr>
          <a:xfrm>
            <a:off x="9807794" y="2924392"/>
            <a:ext cx="2002419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dirty="0">
                <a:latin typeface="Roboto Slab" pitchFamily="2" charset="0"/>
                <a:ea typeface="Roboto Slab" pitchFamily="2" charset="0"/>
              </a:rPr>
              <a:t>Distribution to test users for UX reviews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Roboto Slab" pitchFamily="2" charset="0"/>
                <a:ea typeface="Roboto Slab" pitchFamily="2" charset="0"/>
              </a:rPr>
              <a:t>on various devices: mobile, desktop and tablet</a:t>
            </a:r>
            <a:endParaRPr lang="de-AT" sz="13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428" y="2061194"/>
            <a:ext cx="11407144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8F80-F642-A296-0FCD-CD2844EDB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A4C0E5C-61F9-5E96-60D3-BEAF6943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970" y="1946049"/>
            <a:ext cx="7004648" cy="4716008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en-US" sz="2000" b="0" dirty="0">
                <a:latin typeface="Roboto Slab" pitchFamily="2" charset="0"/>
                <a:ea typeface="Roboto Slab" pitchFamily="2" charset="0"/>
              </a:rPr>
              <a:t>- Authentication, Authorization, Password Encryption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Session Management with Cookies and JWT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Creating REST API Endpoints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Database design, Environment setup, creation of tables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CRUD operations on resources against the Database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Testing CRUD operations using Postman client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Query Sanitization against SQL Injections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Logging System for Error Tracking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Hosting of Servers, Ensuring security with SSL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endParaRPr lang="de-DE" sz="2400" b="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A65D11B-0B1C-B333-E778-5E8DDA98244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78725" y="1050620"/>
            <a:ext cx="6015444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Backend Development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4C2AB5-784C-D520-FE13-7BFBDBD202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4896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B7EA0-DF26-7910-F7DF-A3C3FE8E7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EF7B3F-2738-0D08-99AC-7A927972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800" y="1958008"/>
            <a:ext cx="6500619" cy="3821727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Creating React Components, Styling with CSS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Responsiveness Crossplattform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Creating Assets, Icons, Images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Authentication handling at the Client Side 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Requests against REST API Endpoints using Axios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Testing Features on Vite Dev Server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Unit Tests of Components, creating Tests with Jest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App hosting with SSL certificate</a:t>
            </a:r>
            <a:endParaRPr lang="de-DE" sz="2000" b="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98283F6-F182-AA2E-07DB-6868DA09FD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99800" y="1123125"/>
            <a:ext cx="5755830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Frontend</a:t>
            </a:r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Development</a:t>
            </a:r>
            <a:endParaRPr lang="de-DE" sz="4000" b="1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E8E14D-3F11-87AE-213C-0B90294E3E2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9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487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Benutzerdefiniert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7975_TF00951641_Win32.potx" id="{27BEA997-0452-433A-85E8-56FD0BBBBA8F}" vid="{8A24C4E9-F880-40C4-8D88-E79BA1C73CE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Helle Präsentation mit Sechseck</Template>
  <TotalTime>0</TotalTime>
  <Words>378</Words>
  <Application>Microsoft Office PowerPoint</Application>
  <PresentationFormat>Breitbild</PresentationFormat>
  <Paragraphs>83</Paragraphs>
  <Slides>11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2" baseType="lpstr">
      <vt:lpstr>Abadi</vt:lpstr>
      <vt:lpstr>Arial</vt:lpstr>
      <vt:lpstr>Arial Black</vt:lpstr>
      <vt:lpstr>Bahnschrift</vt:lpstr>
      <vt:lpstr>Calibri</vt:lpstr>
      <vt:lpstr>Posterama Text SemiBold</vt:lpstr>
      <vt:lpstr>Roboto Slab</vt:lpstr>
      <vt:lpstr>Roboto Slab ExtraBold</vt:lpstr>
      <vt:lpstr>Roboto Slab ExtraLight</vt:lpstr>
      <vt:lpstr>Roboto Slab Light</vt:lpstr>
      <vt:lpstr>Benutzerdefiniert​</vt:lpstr>
      <vt:lpstr>FelsenGroup OG</vt:lpstr>
      <vt:lpstr>Agenda</vt:lpstr>
      <vt:lpstr>Meet our Team</vt:lpstr>
      <vt:lpstr>Our Project</vt:lpstr>
      <vt:lpstr>Benefits of using Silverback Kitchen</vt:lpstr>
      <vt:lpstr>First Hand Sketch, Functionalities defined in SRS</vt:lpstr>
      <vt:lpstr>Project Timeline</vt:lpstr>
      <vt:lpstr>- Authentication, Authorization, Password Encryption - Session Management with Cookies and JWT - Creating REST API Endpoints - Database design, Environment setup, creation of tables - CRUD operations on resources against the Database - Testing CRUD operations using Postman client - Query Sanitization against SQL Injections - Logging System for Error Tracking - Hosting of Servers, Ensuring security with SSL </vt:lpstr>
      <vt:lpstr>- Creating React Components, Styling with CSS - Responsiveness Crossplattform - Creating Assets, Icons, Images - Authentication handling at the Client Side  - Requests against REST API Endpoints using Axios - Testing Features on Vite Dev Server - Unit Tests of Components, creating Tests with Jest - App hosting with SSL certificate</vt:lpstr>
      <vt:lpstr>Milestones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Rolisthenics Orlando</dc:creator>
  <cp:lastModifiedBy>Roland Loulengo</cp:lastModifiedBy>
  <cp:revision>14</cp:revision>
  <dcterms:created xsi:type="dcterms:W3CDTF">2024-12-30T10:46:25Z</dcterms:created>
  <dcterms:modified xsi:type="dcterms:W3CDTF">2025-03-26T08:51:16Z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